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58" r:id="rId6"/>
    <p:sldId id="257" r:id="rId7"/>
    <p:sldId id="260" r:id="rId8"/>
    <p:sldId id="266" r:id="rId9"/>
    <p:sldId id="263" r:id="rId10"/>
    <p:sldId id="261" r:id="rId11"/>
    <p:sldId id="262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81" r:id="rId21"/>
    <p:sldId id="282" r:id="rId22"/>
    <p:sldId id="297" r:id="rId23"/>
    <p:sldId id="284" r:id="rId24"/>
    <p:sldId id="288" r:id="rId25"/>
    <p:sldId id="285" r:id="rId26"/>
    <p:sldId id="286" r:id="rId27"/>
    <p:sldId id="287" r:id="rId28"/>
    <p:sldId id="273" r:id="rId29"/>
    <p:sldId id="275" r:id="rId30"/>
    <p:sldId id="279" r:id="rId31"/>
    <p:sldId id="280" r:id="rId32"/>
    <p:sldId id="276" r:id="rId33"/>
    <p:sldId id="277" r:id="rId34"/>
    <p:sldId id="278" r:id="rId35"/>
    <p:sldId id="290" r:id="rId36"/>
    <p:sldId id="291" r:id="rId37"/>
    <p:sldId id="292" r:id="rId38"/>
    <p:sldId id="30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73" d="100"/>
          <a:sy n="73" d="100"/>
        </p:scale>
        <p:origin x="618" y="9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11/23/2021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25751"/>
          <a:stretch>
            <a:fillRect/>
          </a:stretch>
        </p:blipFill>
        <p:spPr>
          <a:xfrm>
            <a:off x="1515238" y="794917"/>
            <a:ext cx="4741925" cy="51370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Pacman search</a:t>
            </a:r>
            <a:endParaRPr lang="en-US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3033709" y="2623621"/>
            <a:ext cx="16209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AI</a:t>
            </a:r>
            <a:endParaRPr lang="en-US" sz="9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4492" y="4075612"/>
            <a:ext cx="4924697" cy="2508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MEMBERS:</a:t>
            </a:r>
          </a:p>
          <a:p>
            <a:pPr lvl="0"/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AYA AHMED ALI</a:t>
            </a:r>
          </a:p>
          <a:p>
            <a:pPr lvl="0"/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AYA MEDHAT MOSTAFA</a:t>
            </a:r>
          </a:p>
          <a:p>
            <a:pPr lvl="0"/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AMIRA EID RAMADAN</a:t>
            </a:r>
          </a:p>
          <a:p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</a:t>
            </a:r>
            <a:endParaRPr lang="en-US" b="1" i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PRODUCED TO </a:t>
            </a:r>
            <a:r>
              <a:rPr lang="en-US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DR    /  Mahmoud  Atef                                          	             ENG</a:t>
            </a:r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</a:t>
            </a:r>
            <a:r>
              <a:rPr lang="en-US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  shaban </a:t>
            </a:r>
            <a:endParaRPr lang="ar-EG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Open Maze</a:t>
            </a:r>
            <a:endParaRPr lang="en-US" dirty="0"/>
          </a:p>
          <a:p>
            <a:pPr algn="l" rtl="0"/>
            <a:r>
              <a:rPr lang="en-US" b="1" dirty="0"/>
              <a:t>    Path cost: 238</a:t>
            </a:r>
            <a:endParaRPr lang="en-US" dirty="0"/>
          </a:p>
          <a:p>
            <a:pPr algn="l" rtl="0"/>
            <a:r>
              <a:rPr lang="en-US" b="1" dirty="0"/>
              <a:t>    Node expanded: </a:t>
            </a:r>
            <a:r>
              <a:rPr lang="en-US" b="1" dirty="0" smtClean="0"/>
              <a:t>329</a:t>
            </a: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Chart Placeholder 2"/>
          <p:cNvPicPr>
            <a:picLocks noGrp="1" noChangeAspect="1"/>
          </p:cNvPicPr>
          <p:nvPr>
            <p:ph type="chart" sz="quarter" idx="10"/>
          </p:nvPr>
        </p:nvPicPr>
        <p:blipFill>
          <a:blip r:embed="rId2"/>
          <a:stretch>
            <a:fillRect/>
          </a:stretch>
        </p:blipFill>
        <p:spPr>
          <a:xfrm>
            <a:off x="5287052" y="1250305"/>
            <a:ext cx="6456457" cy="54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71361" y="2756264"/>
            <a:ext cx="6899210" cy="653142"/>
          </a:xfrm>
        </p:spPr>
        <p:txBody>
          <a:bodyPr>
            <a:noAutofit/>
          </a:bodyPr>
          <a:lstStyle/>
          <a:p>
            <a:pPr lvl="1" algn="ctr" rtl="1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2- breadth </a:t>
            </a: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First </a:t>
            </a:r>
            <a:r>
              <a:rPr lang="en-US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</a:t>
            </a:r>
            <a:endParaRPr lang="ar-EG" sz="4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975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906938" y="193040"/>
            <a:ext cx="5460273" cy="83892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sz="5400" dirty="0" smtClean="0">
                <a:solidFill>
                  <a:schemeClr val="accent2"/>
                </a:solidFill>
              </a:rPr>
              <a:t>Pesudo code</a:t>
            </a:r>
            <a:endParaRPr lang="ar-EG" sz="5400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7" y="1031965"/>
            <a:ext cx="10653691" cy="4859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18237" y="1031965"/>
            <a:ext cx="2842391" cy="9927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BFS use queue data structure(FIFO) </a:t>
            </a:r>
            <a:endParaRPr lang="ar-EG" sz="20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7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287382" y="206104"/>
            <a:ext cx="5826035" cy="838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288000" tIns="45720" rIns="91440" bIns="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solidFill>
                  <a:schemeClr val="accent2"/>
                </a:solidFill>
              </a:rPr>
              <a:t>code</a:t>
            </a:r>
            <a:endParaRPr lang="ar-EG" sz="54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" y="1045029"/>
            <a:ext cx="5826035" cy="5115639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25" y="1759782"/>
            <a:ext cx="5473337" cy="39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7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Medium maze</a:t>
            </a:r>
            <a:endParaRPr lang="en-US" dirty="0"/>
          </a:p>
          <a:p>
            <a:pPr algn="l" rtl="0"/>
            <a:r>
              <a:rPr lang="en-US" b="1" dirty="0"/>
              <a:t>    Path cost: 94</a:t>
            </a:r>
            <a:endParaRPr lang="en-US" dirty="0"/>
          </a:p>
          <a:p>
            <a:pPr algn="l" rtl="0"/>
            <a:r>
              <a:rPr lang="en-US" b="1" dirty="0"/>
              <a:t>    Node expanded: 608</a:t>
            </a:r>
            <a:endParaRPr lang="en-US" dirty="0"/>
          </a:p>
          <a:p>
            <a:pPr algn="l"/>
            <a:endParaRPr lang="ar-EG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Chart Placeholder 2"/>
          <p:cNvPicPr>
            <a:picLocks noGrp="1" noChangeAspect="1"/>
          </p:cNvPicPr>
          <p:nvPr>
            <p:ph type="chart" sz="quarter" idx="10"/>
          </p:nvPr>
        </p:nvPicPr>
        <p:blipFill>
          <a:blip r:embed="rId2"/>
          <a:stretch>
            <a:fillRect/>
          </a:stretch>
        </p:blipFill>
        <p:spPr>
          <a:xfrm>
            <a:off x="5319984" y="1919211"/>
            <a:ext cx="6671720" cy="42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2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Big maze</a:t>
            </a:r>
            <a:endParaRPr lang="en-US" dirty="0"/>
          </a:p>
          <a:p>
            <a:pPr algn="l" rtl="0"/>
            <a:r>
              <a:rPr lang="en-US" b="1" dirty="0"/>
              <a:t>    Path cost: 148</a:t>
            </a:r>
            <a:endParaRPr lang="en-US" dirty="0"/>
          </a:p>
          <a:p>
            <a:pPr algn="l" rtl="0"/>
            <a:r>
              <a:rPr lang="en-US" b="1" dirty="0"/>
              <a:t>    Node expanded: 1255</a:t>
            </a:r>
            <a:endParaRPr lang="en-US" dirty="0"/>
          </a:p>
          <a:p>
            <a:pPr algn="l"/>
            <a:endParaRPr lang="ar-EG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679" y="1619794"/>
            <a:ext cx="7483446" cy="46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Open Maze</a:t>
            </a:r>
            <a:endParaRPr lang="en-US" dirty="0"/>
          </a:p>
          <a:p>
            <a:pPr algn="l" rtl="0"/>
            <a:r>
              <a:rPr lang="en-US" b="1" dirty="0"/>
              <a:t>    Path cost: 45</a:t>
            </a:r>
            <a:endParaRPr lang="en-US" dirty="0"/>
          </a:p>
          <a:p>
            <a:pPr algn="l" rtl="0"/>
            <a:r>
              <a:rPr lang="en-US" b="1" dirty="0"/>
              <a:t>    Node expanded: 527</a:t>
            </a:r>
            <a:endParaRPr lang="en-US" dirty="0"/>
          </a:p>
          <a:p>
            <a:pPr algn="l" rtl="0"/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Chart Placeholder 4"/>
          <p:cNvPicPr>
            <a:picLocks noGrp="1" noChangeAspect="1"/>
          </p:cNvPicPr>
          <p:nvPr>
            <p:ph type="chart" sz="quarter" idx="10"/>
          </p:nvPr>
        </p:nvPicPr>
        <p:blipFill>
          <a:blip r:embed="rId2"/>
          <a:stretch>
            <a:fillRect/>
          </a:stretch>
        </p:blipFill>
        <p:spPr>
          <a:xfrm>
            <a:off x="4544922" y="1562532"/>
            <a:ext cx="7072312" cy="47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71361" y="2756264"/>
            <a:ext cx="6899210" cy="653142"/>
          </a:xfrm>
        </p:spPr>
        <p:txBody>
          <a:bodyPr>
            <a:noAutofit/>
          </a:bodyPr>
          <a:lstStyle/>
          <a:p>
            <a:pPr lvl="1" algn="ctr" rtl="1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A</a:t>
            </a: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* </a:t>
            </a:r>
            <a:r>
              <a:rPr lang="en-US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</a:t>
            </a:r>
            <a:endParaRPr lang="ar-EG" sz="4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378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287382" y="206104"/>
            <a:ext cx="5460273" cy="838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288000" tIns="45720" rIns="91440" bIns="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solidFill>
                  <a:schemeClr val="accent2"/>
                </a:solidFill>
              </a:rPr>
              <a:t>Pesudo code</a:t>
            </a:r>
            <a:endParaRPr lang="ar-EG" sz="5400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" y="1045029"/>
            <a:ext cx="9679577" cy="5529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42132" y="2581884"/>
            <a:ext cx="2842391" cy="15590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A*use priority queue data structure which order values from smaller to larger and pop the smallest value. </a:t>
            </a:r>
            <a:endParaRPr lang="ar-EG" sz="20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11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287382" y="206104"/>
            <a:ext cx="5460273" cy="838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288000" tIns="45720" rIns="91440" bIns="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solidFill>
                  <a:schemeClr val="accent2"/>
                </a:solidFill>
              </a:rPr>
              <a:t>code</a:t>
            </a:r>
            <a:endParaRPr lang="ar-EG" sz="5400" dirty="0">
              <a:solidFill>
                <a:schemeClr val="accent2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04" y="2266278"/>
            <a:ext cx="9670540" cy="19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613954"/>
            <a:ext cx="8333222" cy="743043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Contents</a:t>
            </a:r>
            <a:r>
              <a:rPr lang="en-US" dirty="0" smtClean="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ar-E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78107" y="1356997"/>
            <a:ext cx="6600579" cy="4505039"/>
          </a:xfrm>
        </p:spPr>
        <p:txBody>
          <a:bodyPr/>
          <a:lstStyle/>
          <a:p>
            <a:pPr marL="457200" indent="-457200" algn="l" rtl="0">
              <a:buFont typeface="+mj-lt"/>
              <a:buAutoNum type="arabicPeriod"/>
            </a:pPr>
            <a:r>
              <a:rPr lang="en-US" b="1" dirty="0" smtClean="0"/>
              <a:t>Introduction</a:t>
            </a:r>
            <a:endParaRPr lang="en-US" dirty="0" smtClean="0"/>
          </a:p>
          <a:p>
            <a:pPr marL="457200" lvl="0" indent="-457200" algn="l" rtl="0">
              <a:buFont typeface="+mj-lt"/>
              <a:buAutoNum type="arabicPeriod"/>
            </a:pPr>
            <a:r>
              <a:rPr lang="en-US" b="1" dirty="0" smtClean="0"/>
              <a:t>Search with Single dot(goal) </a:t>
            </a:r>
            <a:endParaRPr lang="en-US" dirty="0" smtClean="0"/>
          </a:p>
          <a:p>
            <a:pPr lvl="1" algn="l" rtl="0"/>
            <a:r>
              <a:rPr lang="en-US" sz="2400" b="1" dirty="0" smtClean="0"/>
              <a:t>Depth </a:t>
            </a:r>
            <a:r>
              <a:rPr lang="en-US" sz="2400" b="1" dirty="0"/>
              <a:t>First </a:t>
            </a:r>
            <a:r>
              <a:rPr lang="en-US" sz="2400" b="1" dirty="0" smtClean="0"/>
              <a:t>Search</a:t>
            </a:r>
            <a:endParaRPr lang="en-US" sz="2400" dirty="0"/>
          </a:p>
          <a:p>
            <a:pPr lvl="1" algn="l" rtl="0"/>
            <a:r>
              <a:rPr lang="en-US" sz="2400" b="1" dirty="0"/>
              <a:t>Breadth First </a:t>
            </a:r>
            <a:r>
              <a:rPr lang="en-US" sz="2400" b="1" dirty="0" smtClean="0"/>
              <a:t>Search                                  </a:t>
            </a:r>
          </a:p>
          <a:p>
            <a:pPr lvl="1" algn="l" rtl="0"/>
            <a:r>
              <a:rPr lang="en-US" sz="2400" b="1" dirty="0" err="1" smtClean="0"/>
              <a:t>Gready</a:t>
            </a:r>
            <a:r>
              <a:rPr lang="en-US" sz="2400" b="1" dirty="0" smtClean="0"/>
              <a:t> search</a:t>
            </a:r>
            <a:endParaRPr lang="en-US" sz="2400" dirty="0"/>
          </a:p>
          <a:p>
            <a:pPr lvl="1" algn="l" rtl="0"/>
            <a:r>
              <a:rPr lang="en-US" sz="2400" b="1" dirty="0"/>
              <a:t>A* </a:t>
            </a:r>
            <a:r>
              <a:rPr lang="en-US" sz="2400" b="1" dirty="0" smtClean="0"/>
              <a:t>Search</a:t>
            </a:r>
            <a:endParaRPr lang="en-US" sz="2400" dirty="0"/>
          </a:p>
          <a:p>
            <a:pPr lvl="1" algn="l" rtl="0"/>
            <a:r>
              <a:rPr lang="en-US" sz="2400" b="1" dirty="0"/>
              <a:t>Conclusion of Search with Single dot(goal) </a:t>
            </a:r>
            <a:endParaRPr lang="en-US" sz="2400" b="1" dirty="0" smtClean="0"/>
          </a:p>
          <a:p>
            <a:pPr marL="457200" lvl="0" indent="-457200" algn="l" rtl="0">
              <a:buFont typeface="+mj-lt"/>
              <a:buAutoNum type="arabicPeriod"/>
            </a:pPr>
            <a:r>
              <a:rPr lang="en-US" b="1" dirty="0" smtClean="0"/>
              <a:t>Search </a:t>
            </a:r>
            <a:r>
              <a:rPr lang="en-US" b="1" dirty="0"/>
              <a:t>with multiple dots(goals) </a:t>
            </a:r>
            <a:endParaRPr lang="en-US" dirty="0"/>
          </a:p>
          <a:p>
            <a:pPr lvl="1" algn="l" rtl="0"/>
            <a:r>
              <a:rPr lang="en-US" sz="2400" b="1" dirty="0"/>
              <a:t>Using A* </a:t>
            </a:r>
            <a:r>
              <a:rPr lang="en-US" sz="2400" b="1" dirty="0" smtClean="0"/>
              <a:t>Search</a:t>
            </a:r>
          </a:p>
          <a:p>
            <a:pPr lvl="1" algn="l" rtl="0"/>
            <a:r>
              <a:rPr lang="en-US" sz="2400" b="1" dirty="0"/>
              <a:t>Using Breadth First </a:t>
            </a:r>
            <a:r>
              <a:rPr lang="en-US" sz="2400" b="1" dirty="0" smtClean="0"/>
              <a:t>Search</a:t>
            </a:r>
          </a:p>
          <a:p>
            <a:pPr lvl="1" algn="l" rtl="0"/>
            <a:r>
              <a:rPr lang="en-US" sz="2400" b="1" dirty="0"/>
              <a:t>Conclusion of Search with </a:t>
            </a:r>
            <a:r>
              <a:rPr lang="en-US" sz="2400" b="1" dirty="0" smtClean="0"/>
              <a:t>multiple </a:t>
            </a:r>
            <a:r>
              <a:rPr lang="en-US" sz="2400" b="1" dirty="0"/>
              <a:t>dot(goal) </a:t>
            </a:r>
          </a:p>
          <a:p>
            <a:pPr lvl="1" algn="l" rtl="0"/>
            <a:endParaRPr lang="en-US" sz="2400" b="1" dirty="0"/>
          </a:p>
          <a:p>
            <a:pPr lvl="1" algn="l" rtl="0"/>
            <a:endParaRPr lang="ar-EG" sz="2400" dirty="0"/>
          </a:p>
        </p:txBody>
      </p:sp>
      <p:sp>
        <p:nvSpPr>
          <p:cNvPr id="6" name="Rectangle 5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696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287382" y="206104"/>
            <a:ext cx="5460273" cy="838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288000" tIns="45720" rIns="91440" bIns="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solidFill>
                  <a:schemeClr val="accent2"/>
                </a:solidFill>
              </a:rPr>
              <a:t>code</a:t>
            </a:r>
            <a:endParaRPr lang="ar-EG" sz="54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t="17525" r="31039" b="8788"/>
          <a:stretch/>
        </p:blipFill>
        <p:spPr>
          <a:xfrm>
            <a:off x="287382" y="1045029"/>
            <a:ext cx="8647612" cy="56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4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287382" y="206104"/>
            <a:ext cx="5460273" cy="838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288000" tIns="45720" rIns="91440" bIns="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solidFill>
                  <a:schemeClr val="accent2"/>
                </a:solidFill>
              </a:rPr>
              <a:t>code</a:t>
            </a:r>
            <a:endParaRPr lang="ar-EG" sz="5400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" t="15678" r="18052" b="23801"/>
          <a:stretch/>
        </p:blipFill>
        <p:spPr>
          <a:xfrm>
            <a:off x="287382" y="1045029"/>
            <a:ext cx="9535888" cy="50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 err="1"/>
              <a:t>Meduim</a:t>
            </a:r>
            <a:r>
              <a:rPr lang="en-US" b="1" dirty="0"/>
              <a:t> Maze</a:t>
            </a:r>
            <a:endParaRPr lang="en-US" dirty="0"/>
          </a:p>
          <a:p>
            <a:pPr algn="l" rtl="0"/>
            <a:r>
              <a:rPr lang="en-US" b="1" dirty="0"/>
              <a:t>    Path cost: 94</a:t>
            </a:r>
            <a:endParaRPr lang="en-US" dirty="0"/>
          </a:p>
          <a:p>
            <a:pPr algn="l" rtl="0"/>
            <a:r>
              <a:rPr lang="en-US" b="1" dirty="0"/>
              <a:t>    Node expanded:335</a:t>
            </a: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Chart Placeholder 2"/>
          <p:cNvPicPr>
            <a:picLocks noGrp="1" noChangeAspect="1"/>
          </p:cNvPicPr>
          <p:nvPr>
            <p:ph type="chart" sz="quarter" idx="10"/>
          </p:nvPr>
        </p:nvPicPr>
        <p:blipFill>
          <a:blip r:embed="rId2"/>
          <a:stretch>
            <a:fillRect/>
          </a:stretch>
        </p:blipFill>
        <p:spPr>
          <a:xfrm>
            <a:off x="4802271" y="1855301"/>
            <a:ext cx="6871122" cy="438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0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Big Maze</a:t>
            </a:r>
            <a:endParaRPr lang="en-US" dirty="0"/>
          </a:p>
          <a:p>
            <a:pPr algn="l" rtl="0"/>
            <a:r>
              <a:rPr lang="en-US" b="1" dirty="0"/>
              <a:t>    Path cost: 148</a:t>
            </a:r>
            <a:endParaRPr lang="en-US" dirty="0"/>
          </a:p>
          <a:p>
            <a:pPr algn="l" rtl="0"/>
            <a:r>
              <a:rPr lang="en-US" b="1" dirty="0"/>
              <a:t>    Node expanded: 1113</a:t>
            </a: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02" y="1483902"/>
            <a:ext cx="7300242" cy="48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Open Maze</a:t>
            </a:r>
            <a:endParaRPr lang="en-US" dirty="0"/>
          </a:p>
          <a:p>
            <a:pPr algn="l" rtl="0"/>
            <a:r>
              <a:rPr lang="en-US" b="1" dirty="0"/>
              <a:t>    Path cost: 148</a:t>
            </a:r>
            <a:endParaRPr lang="en-US" dirty="0"/>
          </a:p>
          <a:p>
            <a:pPr algn="l"/>
            <a:r>
              <a:rPr lang="en-US" b="1" dirty="0"/>
              <a:t>    Node expanded: 1113</a:t>
            </a: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Chart Placeholder 4"/>
          <p:cNvPicPr>
            <a:picLocks noGrp="1" noChangeAspect="1"/>
          </p:cNvPicPr>
          <p:nvPr>
            <p:ph type="chart" sz="quarter" idx="10"/>
          </p:nvPr>
        </p:nvPicPr>
        <p:blipFill>
          <a:blip r:embed="rId2"/>
          <a:stretch>
            <a:fillRect/>
          </a:stretch>
        </p:blipFill>
        <p:spPr>
          <a:xfrm>
            <a:off x="4710968" y="1738312"/>
            <a:ext cx="7176230" cy="46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71361" y="2756264"/>
            <a:ext cx="6899210" cy="653142"/>
          </a:xfrm>
        </p:spPr>
        <p:txBody>
          <a:bodyPr>
            <a:noAutofit/>
          </a:bodyPr>
          <a:lstStyle/>
          <a:p>
            <a:pPr lvl="1" algn="ctr" rtl="1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4- </a:t>
            </a: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Greedy Best First </a:t>
            </a:r>
            <a:r>
              <a:rPr lang="en-US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</a:t>
            </a:r>
            <a:endParaRPr lang="ar-EG" sz="4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272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287382" y="206104"/>
            <a:ext cx="5460273" cy="838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288000" tIns="45720" rIns="91440" bIns="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solidFill>
                  <a:schemeClr val="accent2"/>
                </a:solidFill>
              </a:rPr>
              <a:t>code</a:t>
            </a:r>
            <a:endParaRPr lang="ar-EG" sz="5400" dirty="0">
              <a:solidFill>
                <a:schemeClr val="accent2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04" y="2266278"/>
            <a:ext cx="9670540" cy="19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1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287382" y="206104"/>
            <a:ext cx="5460273" cy="838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288000" tIns="45720" rIns="91440" bIns="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solidFill>
                  <a:schemeClr val="accent2"/>
                </a:solidFill>
              </a:rPr>
              <a:t>code</a:t>
            </a:r>
            <a:endParaRPr lang="ar-EG" sz="54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35" y="1285798"/>
            <a:ext cx="8030696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287382" y="206104"/>
            <a:ext cx="5460273" cy="838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288000" tIns="45720" rIns="91440" bIns="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solidFill>
                  <a:schemeClr val="accent2"/>
                </a:solidFill>
              </a:rPr>
              <a:t>code</a:t>
            </a:r>
            <a:endParaRPr lang="ar-EG" sz="54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0" y="1158656"/>
            <a:ext cx="10119362" cy="53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 err="1"/>
              <a:t>Meduim</a:t>
            </a:r>
            <a:r>
              <a:rPr lang="en-US" b="1" dirty="0"/>
              <a:t> Maze</a:t>
            </a:r>
            <a:endParaRPr lang="en-US" dirty="0"/>
          </a:p>
          <a:p>
            <a:pPr algn="l" rtl="0"/>
            <a:r>
              <a:rPr lang="en-US" b="1" dirty="0"/>
              <a:t>    Path cost: 94</a:t>
            </a:r>
            <a:endParaRPr lang="en-US" dirty="0"/>
          </a:p>
          <a:p>
            <a:pPr algn="l"/>
            <a:r>
              <a:rPr lang="en-US" b="1" dirty="0"/>
              <a:t>    Node expanded:103</a:t>
            </a:r>
            <a:endParaRPr lang="ar-EG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Chart Placeholder 4"/>
          <p:cNvPicPr>
            <a:picLocks noGrp="1" noChangeAspect="1"/>
          </p:cNvPicPr>
          <p:nvPr>
            <p:ph type="chart" sz="quarter" idx="10"/>
          </p:nvPr>
        </p:nvPicPr>
        <p:blipFill>
          <a:blip r:embed="rId2"/>
          <a:stretch>
            <a:fillRect/>
          </a:stretch>
        </p:blipFill>
        <p:spPr>
          <a:xfrm>
            <a:off x="5287315" y="1248173"/>
            <a:ext cx="6338628" cy="52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9229" y="313509"/>
            <a:ext cx="11580222" cy="6257108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lnSpc>
                <a:spcPct val="115000"/>
              </a:lnSpc>
            </a:pPr>
            <a:endParaRPr lang="en-US" sz="28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URWPalladioL-Roma"/>
            </a:endParaRPr>
          </a:p>
          <a:p>
            <a:pPr>
              <a:lnSpc>
                <a:spcPct val="115000"/>
              </a:lnSpc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URWPalladioL-Roma"/>
            </a:endParaRPr>
          </a:p>
          <a:p>
            <a:pPr>
              <a:lnSpc>
                <a:spcPct val="115000"/>
              </a:lnSpc>
            </a:pPr>
            <a:endParaRPr lang="en-US" sz="28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URWPalladioL-Roma"/>
            </a:endParaRPr>
          </a:p>
          <a:p>
            <a:pPr>
              <a:lnSpc>
                <a:spcPct val="115000"/>
              </a:lnSpc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URWPalladioL-Roma"/>
            </a:endParaRPr>
          </a:p>
          <a:p>
            <a:pPr marL="457200" indent="-4572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In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this project we are experimenting with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eXPalladioL-SC"/>
              </a:rPr>
              <a:t>4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main search 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algorithms :-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4" algn="just">
              <a:lnSpc>
                <a:spcPct val="115000"/>
              </a:lnSpc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MSY10"/>
              </a:rPr>
              <a:t>-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Depth First Search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4">
              <a:lnSpc>
                <a:spcPct val="115000"/>
              </a:lnSpc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MSY10"/>
              </a:rPr>
              <a:t>-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Breadth First Search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4">
              <a:lnSpc>
                <a:spcPct val="115000"/>
              </a:lnSpc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MSY10"/>
              </a:rPr>
              <a:t>-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Gready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 Search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4">
              <a:lnSpc>
                <a:spcPct val="115000"/>
              </a:lnSpc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MSY10"/>
              </a:rPr>
              <a:t>-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A* 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search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we will compare these 4 different search algorithms and compare them in terms of:</a:t>
            </a:r>
          </a:p>
          <a:p>
            <a:pPr lvl="4"/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-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Path cost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URWPalladioL-Roma"/>
            </a:endParaRPr>
          </a:p>
          <a:p>
            <a:pPr lvl="4"/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-</a:t>
            </a:r>
            <a:r>
              <a:rPr lang="en-US" sz="28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expanded nodes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URWPalladioL-Roma"/>
            </a:endParaRPr>
          </a:p>
          <a:p>
            <a:pPr>
              <a:lnSpc>
                <a:spcPct val="115000"/>
              </a:lnSpc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URWPalladioL-Roma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73697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Big Maze</a:t>
            </a:r>
            <a:endParaRPr lang="en-US" dirty="0"/>
          </a:p>
          <a:p>
            <a:pPr algn="l" rtl="0"/>
            <a:r>
              <a:rPr lang="en-US" b="1" dirty="0"/>
              <a:t>    Path cost: 222</a:t>
            </a:r>
            <a:endParaRPr lang="en-US" dirty="0"/>
          </a:p>
          <a:p>
            <a:pPr algn="l" rtl="0"/>
            <a:r>
              <a:rPr lang="en-US" b="1" dirty="0"/>
              <a:t>    Node expanded: 29</a:t>
            </a: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497" y="1387073"/>
            <a:ext cx="6298474" cy="51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31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Open Maze</a:t>
            </a:r>
            <a:endParaRPr lang="en-US" dirty="0"/>
          </a:p>
          <a:p>
            <a:pPr algn="l" rtl="0"/>
            <a:r>
              <a:rPr lang="en-US" b="1" dirty="0"/>
              <a:t>    Path cost: 57</a:t>
            </a:r>
            <a:endParaRPr lang="en-US" dirty="0"/>
          </a:p>
          <a:p>
            <a:pPr algn="l" rtl="0"/>
            <a:r>
              <a:rPr lang="en-US" b="1" dirty="0"/>
              <a:t>    Node expanded: 155</a:t>
            </a:r>
            <a:endParaRPr lang="en-US" dirty="0"/>
          </a:p>
          <a:p>
            <a:pPr algn="l" rtl="0"/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Chart Placeholder 2"/>
          <p:cNvPicPr>
            <a:picLocks noGrp="1" noChangeAspect="1"/>
          </p:cNvPicPr>
          <p:nvPr>
            <p:ph type="chart" sz="quarter" idx="10"/>
          </p:nvPr>
        </p:nvPicPr>
        <p:blipFill>
          <a:blip r:embed="rId2"/>
          <a:stretch>
            <a:fillRect/>
          </a:stretch>
        </p:blipFill>
        <p:spPr>
          <a:xfrm>
            <a:off x="4781794" y="1362030"/>
            <a:ext cx="7105404" cy="49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ectangle 6"/>
          <p:cNvSpPr/>
          <p:nvPr/>
        </p:nvSpPr>
        <p:spPr>
          <a:xfrm>
            <a:off x="984765" y="2970013"/>
            <a:ext cx="101622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 of Search with Single dot(goal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  <a:endParaRPr lang="ar-EG" sz="4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04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33</a:t>
            </a:fld>
            <a:endParaRPr lang="en-US" noProof="0" dirty="0"/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929540"/>
              </p:ext>
            </p:extLst>
          </p:nvPr>
        </p:nvGraphicFramePr>
        <p:xfrm>
          <a:off x="1014548" y="378824"/>
          <a:ext cx="9958251" cy="339119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{8A107856-5554-42FB-B03E-39F5DBC370BA}</a:tableStyleId>
              </a:tblPr>
              <a:tblGrid>
                <a:gridCol w="1937731">
                  <a:extLst>
                    <a:ext uri="{9D8B030D-6E8A-4147-A177-3AD203B41FA5}">
                      <a16:colId xmlns:a16="http://schemas.microsoft.com/office/drawing/2014/main" val="199131616"/>
                    </a:ext>
                  </a:extLst>
                </a:gridCol>
                <a:gridCol w="1398536">
                  <a:extLst>
                    <a:ext uri="{9D8B030D-6E8A-4147-A177-3AD203B41FA5}">
                      <a16:colId xmlns:a16="http://schemas.microsoft.com/office/drawing/2014/main" val="2539076454"/>
                    </a:ext>
                  </a:extLst>
                </a:gridCol>
                <a:gridCol w="1213188">
                  <a:extLst>
                    <a:ext uri="{9D8B030D-6E8A-4147-A177-3AD203B41FA5}">
                      <a16:colId xmlns:a16="http://schemas.microsoft.com/office/drawing/2014/main" val="1175068042"/>
                    </a:ext>
                  </a:extLst>
                </a:gridCol>
                <a:gridCol w="1381686">
                  <a:extLst>
                    <a:ext uri="{9D8B030D-6E8A-4147-A177-3AD203B41FA5}">
                      <a16:colId xmlns:a16="http://schemas.microsoft.com/office/drawing/2014/main" val="622593892"/>
                    </a:ext>
                  </a:extLst>
                </a:gridCol>
                <a:gridCol w="1364836">
                  <a:extLst>
                    <a:ext uri="{9D8B030D-6E8A-4147-A177-3AD203B41FA5}">
                      <a16:colId xmlns:a16="http://schemas.microsoft.com/office/drawing/2014/main" val="451273905"/>
                    </a:ext>
                  </a:extLst>
                </a:gridCol>
                <a:gridCol w="1331137">
                  <a:extLst>
                    <a:ext uri="{9D8B030D-6E8A-4147-A177-3AD203B41FA5}">
                      <a16:colId xmlns:a16="http://schemas.microsoft.com/office/drawing/2014/main" val="1526664051"/>
                    </a:ext>
                  </a:extLst>
                </a:gridCol>
                <a:gridCol w="1331137">
                  <a:extLst>
                    <a:ext uri="{9D8B030D-6E8A-4147-A177-3AD203B41FA5}">
                      <a16:colId xmlns:a16="http://schemas.microsoft.com/office/drawing/2014/main" val="2755478512"/>
                    </a:ext>
                  </a:extLst>
                </a:gridCol>
              </a:tblGrid>
              <a:tr h="548030">
                <a:tc>
                  <a:txBody>
                    <a:bodyPr/>
                    <a:lstStyle/>
                    <a:p>
                      <a:pPr marL="6159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802005" marR="80772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Path cost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5214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Expanded nodes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803735"/>
                  </a:ext>
                </a:extLst>
              </a:tr>
              <a:tr h="651040">
                <a:tc>
                  <a:txBody>
                    <a:bodyPr/>
                    <a:lstStyle/>
                    <a:p>
                      <a:pPr marL="6159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 marR="12954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medium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 marR="21082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big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1145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open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4780" marR="14859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medium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114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big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3050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open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8441213"/>
                  </a:ext>
                </a:extLst>
              </a:tr>
              <a:tr h="548030">
                <a:tc>
                  <a:txBody>
                    <a:bodyPr/>
                    <a:lstStyle/>
                    <a:p>
                      <a:pPr marL="297180" marR="30035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DFS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 marR="12954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116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820" marR="21082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238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7970" marR="26797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238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 marR="14859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138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99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329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6035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329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18910310"/>
                  </a:ext>
                </a:extLst>
              </a:tr>
              <a:tr h="548030">
                <a:tc>
                  <a:txBody>
                    <a:bodyPr/>
                    <a:lstStyle/>
                    <a:p>
                      <a:pPr marL="297180" marR="31115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BFS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 marR="12954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820" marR="21082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148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4130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 marR="14859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608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1255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6035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527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99988723"/>
                  </a:ext>
                </a:extLst>
              </a:tr>
              <a:tr h="548030">
                <a:tc>
                  <a:txBody>
                    <a:bodyPr/>
                    <a:lstStyle/>
                    <a:p>
                      <a:pPr marL="297180" marR="31369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Greedy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 marR="12954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820" marR="21082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222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7970" marR="26797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 marR="14859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290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6035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155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30649893"/>
                  </a:ext>
                </a:extLst>
              </a:tr>
              <a:tr h="548030">
                <a:tc>
                  <a:txBody>
                    <a:bodyPr/>
                    <a:lstStyle/>
                    <a:p>
                      <a:pPr marL="297180" marR="30924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A*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 marR="12954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820" marR="21082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148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7970" marR="26797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148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 marR="14859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335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99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1113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6035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1113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32270729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14547" y="3762203"/>
            <a:ext cx="9958251" cy="2549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endParaRPr lang="en-US" sz="2000" b="1" dirty="0" smtClean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NewRomanPSMT"/>
            </a:endParaRPr>
          </a:p>
          <a:p>
            <a:pPr>
              <a:lnSpc>
                <a:spcPct val="115000"/>
              </a:lnSpc>
            </a:pPr>
            <a:r>
              <a:rPr lang="en-US" sz="2000" b="1" dirty="0" smtClean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From </a:t>
            </a:r>
            <a:r>
              <a:rPr lang="en-US" sz="2000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this table we can see that:</a:t>
            </a:r>
            <a:endParaRPr lang="en-US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In medium Maze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: Best Search Algorithm is 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Gready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), however both BFS, GREEDY and A* have the same Path Cost but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Gready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 Search used the least Expanded nodes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.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In Big Maze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: Best Search Algorithm is (A*), however both BFS and A* have the same Path Cost but A* Search used the least Expanded nodes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.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In Open Maze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: Best Search Algorithm is (BFS), because BFS search take the least Path Cost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.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1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86222" y="2521132"/>
            <a:ext cx="7292910" cy="1840322"/>
          </a:xfrm>
        </p:spPr>
        <p:txBody>
          <a:bodyPr>
            <a:normAutofit fontScale="90000"/>
          </a:bodyPr>
          <a:lstStyle/>
          <a:p>
            <a:pPr marL="457200" lvl="0" indent="-457200" algn="ctr" rtl="0"/>
            <a:r>
              <a:rPr lang="en-US" dirty="0"/>
              <a:t>Search with multiple dots(goals</a:t>
            </a:r>
            <a:r>
              <a:rPr lang="en-US" dirty="0" smtClean="0"/>
              <a:t>)</a:t>
            </a:r>
            <a:r>
              <a:rPr lang="ar-EG" dirty="0" smtClean="0"/>
              <a:t/>
            </a:r>
            <a:br>
              <a:rPr lang="ar-EG" dirty="0" smtClean="0"/>
            </a:br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91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35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64599" y="1737360"/>
            <a:ext cx="7292910" cy="1840322"/>
          </a:xfrm>
        </p:spPr>
        <p:txBody>
          <a:bodyPr>
            <a:normAutofit/>
          </a:bodyPr>
          <a:lstStyle/>
          <a:p>
            <a:pPr marL="457200" lvl="0" indent="-457200" algn="ctr" rtl="0"/>
            <a:r>
              <a:rPr lang="en-US" dirty="0" smtClean="0"/>
              <a:t>Using A* search</a:t>
            </a:r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518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Tiny search</a:t>
            </a:r>
            <a:endParaRPr lang="en-US" dirty="0"/>
          </a:p>
          <a:p>
            <a:pPr algn="l" rtl="0"/>
            <a:r>
              <a:rPr lang="en-US" b="1" dirty="0"/>
              <a:t>    Path cost: 7 </a:t>
            </a:r>
            <a:endParaRPr lang="en-US" dirty="0"/>
          </a:p>
          <a:p>
            <a:pPr algn="l" rtl="0"/>
            <a:r>
              <a:rPr lang="en-US" b="1" dirty="0"/>
              <a:t>    Node expanded: 10</a:t>
            </a: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Chart Placeholder 4"/>
          <p:cNvPicPr>
            <a:picLocks noGrp="1" noChangeAspect="1"/>
          </p:cNvPicPr>
          <p:nvPr>
            <p:ph type="chart" sz="quarter" idx="10"/>
          </p:nvPr>
        </p:nvPicPr>
        <p:blipFill>
          <a:blip r:embed="rId2"/>
          <a:stretch>
            <a:fillRect/>
          </a:stretch>
        </p:blipFill>
        <p:spPr>
          <a:xfrm>
            <a:off x="4224076" y="1811429"/>
            <a:ext cx="7060862" cy="37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9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37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Small search</a:t>
            </a:r>
            <a:endParaRPr lang="en-US" dirty="0"/>
          </a:p>
          <a:p>
            <a:pPr algn="l" rtl="0"/>
            <a:r>
              <a:rPr lang="en-US" b="1" dirty="0"/>
              <a:t>    Path cost: 165</a:t>
            </a:r>
            <a:endParaRPr lang="en-US" dirty="0"/>
          </a:p>
          <a:p>
            <a:pPr algn="l" rtl="0"/>
            <a:r>
              <a:rPr lang="en-US" b="1" dirty="0"/>
              <a:t>    Node expanded: 332</a:t>
            </a: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19" y="1489164"/>
            <a:ext cx="7043174" cy="47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8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Medium search</a:t>
            </a:r>
            <a:endParaRPr lang="en-US" dirty="0"/>
          </a:p>
          <a:p>
            <a:pPr algn="l" rtl="0"/>
            <a:r>
              <a:rPr lang="en-US" b="1" dirty="0"/>
              <a:t>    Path cost: 256</a:t>
            </a:r>
            <a:endParaRPr lang="en-US" dirty="0"/>
          </a:p>
          <a:p>
            <a:pPr algn="l" rtl="0"/>
            <a:r>
              <a:rPr lang="en-US" b="1" dirty="0"/>
              <a:t>    Node expanded: 591</a:t>
            </a:r>
            <a:endParaRPr lang="en-US" dirty="0"/>
          </a:p>
          <a:p>
            <a:pPr algn="l" rtl="0"/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Chart Placeholder 2"/>
          <p:cNvPicPr>
            <a:picLocks noGrp="1" noChangeAspect="1"/>
          </p:cNvPicPr>
          <p:nvPr>
            <p:ph type="chart" sz="quarter" idx="10"/>
          </p:nvPr>
        </p:nvPicPr>
        <p:blipFill rotWithShape="1">
          <a:blip r:embed="rId2"/>
          <a:srcRect t="2401" b="1"/>
          <a:stretch/>
        </p:blipFill>
        <p:spPr>
          <a:xfrm>
            <a:off x="5391557" y="1358537"/>
            <a:ext cx="6025380" cy="50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39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42976" y="3122022"/>
            <a:ext cx="7292910" cy="560163"/>
          </a:xfrm>
        </p:spPr>
        <p:txBody>
          <a:bodyPr>
            <a:normAutofit fontScale="90000"/>
          </a:bodyPr>
          <a:lstStyle/>
          <a:p>
            <a:pPr marL="457200" lvl="0" indent="-457200" algn="ctr" rtl="0"/>
            <a:r>
              <a:rPr lang="en-US" dirty="0"/>
              <a:t>	</a:t>
            </a:r>
            <a:r>
              <a:rPr lang="en-US" dirty="0" smtClean="0"/>
              <a:t>BFS search</a:t>
            </a:r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398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71361" y="3010602"/>
            <a:ext cx="6899210" cy="651603"/>
          </a:xfrm>
        </p:spPr>
        <p:txBody>
          <a:bodyPr/>
          <a:lstStyle/>
          <a:p>
            <a:pPr algn="ctr"/>
            <a:r>
              <a:rPr lang="en-US" dirty="0"/>
              <a:t>Search with Single dot(goal) </a:t>
            </a:r>
            <a:endParaRPr lang="ar-EG" dirty="0"/>
          </a:p>
        </p:txBody>
      </p:sp>
      <p:sp>
        <p:nvSpPr>
          <p:cNvPr id="15" name="Rectangle 14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3595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40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Tiny search</a:t>
            </a:r>
            <a:endParaRPr lang="en-US" dirty="0"/>
          </a:p>
          <a:p>
            <a:pPr algn="l" rtl="0"/>
            <a:r>
              <a:rPr lang="en-US" b="1" dirty="0"/>
              <a:t>    Path cost: 7 </a:t>
            </a:r>
            <a:endParaRPr lang="en-US" dirty="0"/>
          </a:p>
          <a:p>
            <a:pPr algn="l" rtl="0"/>
            <a:r>
              <a:rPr lang="en-US" b="1" dirty="0"/>
              <a:t>    Node expanded: </a:t>
            </a:r>
            <a:r>
              <a:rPr lang="en-US" b="1" dirty="0" smtClean="0"/>
              <a:t>38</a:t>
            </a: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46" y="1444059"/>
            <a:ext cx="7130738" cy="42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41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Small search</a:t>
            </a:r>
            <a:endParaRPr lang="en-US" dirty="0"/>
          </a:p>
          <a:p>
            <a:pPr algn="l" rtl="0"/>
            <a:r>
              <a:rPr lang="en-US" b="1" dirty="0"/>
              <a:t>    Path cost: </a:t>
            </a:r>
            <a:r>
              <a:rPr lang="en-US" b="1" dirty="0" smtClean="0"/>
              <a:t>167</a:t>
            </a:r>
            <a:endParaRPr lang="en-US" dirty="0"/>
          </a:p>
          <a:p>
            <a:pPr algn="l" rtl="0"/>
            <a:r>
              <a:rPr lang="en-US" b="1" dirty="0"/>
              <a:t>    Node expanded: </a:t>
            </a:r>
            <a:r>
              <a:rPr lang="en-US" b="1" dirty="0" smtClean="0"/>
              <a:t>672</a:t>
            </a: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872" y="2230751"/>
            <a:ext cx="8103326" cy="32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42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Medium search</a:t>
            </a:r>
            <a:endParaRPr lang="en-US" dirty="0"/>
          </a:p>
          <a:p>
            <a:pPr algn="l" rtl="0"/>
            <a:r>
              <a:rPr lang="en-US" b="1" dirty="0"/>
              <a:t>    Path cost: </a:t>
            </a:r>
            <a:r>
              <a:rPr lang="en-US" b="1" dirty="0" smtClean="0"/>
              <a:t>246</a:t>
            </a:r>
            <a:endParaRPr lang="en-US" dirty="0"/>
          </a:p>
          <a:p>
            <a:pPr algn="l" rtl="0"/>
            <a:r>
              <a:rPr lang="en-US" b="1" dirty="0"/>
              <a:t>    Node expanded: </a:t>
            </a:r>
            <a:r>
              <a:rPr lang="en-US" b="1" dirty="0" smtClean="0"/>
              <a:t>1195</a:t>
            </a:r>
            <a:endParaRPr lang="en-US" dirty="0"/>
          </a:p>
          <a:p>
            <a:pPr algn="l" rtl="0"/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657" y="2207112"/>
            <a:ext cx="7597476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8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43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322919"/>
              </p:ext>
            </p:extLst>
          </p:nvPr>
        </p:nvGraphicFramePr>
        <p:xfrm>
          <a:off x="1114694" y="1910073"/>
          <a:ext cx="10402390" cy="229513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{8A107856-5554-42FB-B03E-39F5DBC370BA}</a:tableStyleId>
              </a:tblPr>
              <a:tblGrid>
                <a:gridCol w="2024154">
                  <a:extLst>
                    <a:ext uri="{9D8B030D-6E8A-4147-A177-3AD203B41FA5}">
                      <a16:colId xmlns:a16="http://schemas.microsoft.com/office/drawing/2014/main" val="199131616"/>
                    </a:ext>
                  </a:extLst>
                </a:gridCol>
                <a:gridCol w="1460911">
                  <a:extLst>
                    <a:ext uri="{9D8B030D-6E8A-4147-A177-3AD203B41FA5}">
                      <a16:colId xmlns:a16="http://schemas.microsoft.com/office/drawing/2014/main" val="2539076454"/>
                    </a:ext>
                  </a:extLst>
                </a:gridCol>
                <a:gridCol w="1267296">
                  <a:extLst>
                    <a:ext uri="{9D8B030D-6E8A-4147-A177-3AD203B41FA5}">
                      <a16:colId xmlns:a16="http://schemas.microsoft.com/office/drawing/2014/main" val="1175068042"/>
                    </a:ext>
                  </a:extLst>
                </a:gridCol>
                <a:gridCol w="1443309">
                  <a:extLst>
                    <a:ext uri="{9D8B030D-6E8A-4147-A177-3AD203B41FA5}">
                      <a16:colId xmlns:a16="http://schemas.microsoft.com/office/drawing/2014/main" val="622593892"/>
                    </a:ext>
                  </a:extLst>
                </a:gridCol>
                <a:gridCol w="1425708">
                  <a:extLst>
                    <a:ext uri="{9D8B030D-6E8A-4147-A177-3AD203B41FA5}">
                      <a16:colId xmlns:a16="http://schemas.microsoft.com/office/drawing/2014/main" val="451273905"/>
                    </a:ext>
                  </a:extLst>
                </a:gridCol>
                <a:gridCol w="1390506">
                  <a:extLst>
                    <a:ext uri="{9D8B030D-6E8A-4147-A177-3AD203B41FA5}">
                      <a16:colId xmlns:a16="http://schemas.microsoft.com/office/drawing/2014/main" val="1526664051"/>
                    </a:ext>
                  </a:extLst>
                </a:gridCol>
                <a:gridCol w="1390506">
                  <a:extLst>
                    <a:ext uri="{9D8B030D-6E8A-4147-A177-3AD203B41FA5}">
                      <a16:colId xmlns:a16="http://schemas.microsoft.com/office/drawing/2014/main" val="2755478512"/>
                    </a:ext>
                  </a:extLst>
                </a:gridCol>
              </a:tblGrid>
              <a:tr h="548030">
                <a:tc>
                  <a:txBody>
                    <a:bodyPr/>
                    <a:lstStyle/>
                    <a:p>
                      <a:pPr marL="6159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802005" marR="80772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Path cost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5214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Expanded nodes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803735"/>
                  </a:ext>
                </a:extLst>
              </a:tr>
              <a:tr h="651040">
                <a:tc>
                  <a:txBody>
                    <a:bodyPr/>
                    <a:lstStyle/>
                    <a:p>
                      <a:pPr marL="6159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 marR="12954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tiny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 marR="21082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small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1145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medium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4780" marR="14859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tiny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114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small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3050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medium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8441213"/>
                  </a:ext>
                </a:extLst>
              </a:tr>
              <a:tr h="548030">
                <a:tc>
                  <a:txBody>
                    <a:bodyPr/>
                    <a:lstStyle/>
                    <a:p>
                      <a:pPr marL="297180" marR="31115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BFS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 marR="12954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820" marR="21082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167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4130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246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 marR="14859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38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672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6035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1195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99988723"/>
                  </a:ext>
                </a:extLst>
              </a:tr>
              <a:tr h="548030">
                <a:tc>
                  <a:txBody>
                    <a:bodyPr/>
                    <a:lstStyle/>
                    <a:p>
                      <a:pPr marL="297180" marR="30924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A*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 marR="12954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820" marR="21082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165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7970" marR="26797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256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 marR="14859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995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332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260350" algn="ctr">
                        <a:lnSpc>
                          <a:spcPct val="115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591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32270729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114694" y="4201970"/>
            <a:ext cx="10402390" cy="1984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endParaRPr lang="en-US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NewRomanPSMT"/>
            </a:endParaRPr>
          </a:p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From this table we can see that: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In 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small search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: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Best Search Algorithm is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(A*),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 because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A*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search take the least Path Cost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.</a:t>
            </a:r>
            <a:endParaRPr lang="en-US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NewRomanPSMT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In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tiny search 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: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Best Search Algorithm is (A*), however both BFS and A* have the same Path Cost but A* Search used the least Expanded nodes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In 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Medium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Maze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: Best Search Algorithm is (BFS), because BFS search take the least Path Cost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PSMT"/>
              </a:rPr>
              <a:t>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0363" y="502920"/>
            <a:ext cx="9634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 of Search with multiple dot(goal)</a:t>
            </a:r>
            <a:endParaRPr lang="ar-EG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28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71361" y="2756264"/>
            <a:ext cx="6899210" cy="653142"/>
          </a:xfrm>
        </p:spPr>
        <p:txBody>
          <a:bodyPr>
            <a:noAutofit/>
          </a:bodyPr>
          <a:lstStyle/>
          <a:p>
            <a:pPr lvl="1" algn="ctr" rtl="1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1-Depth First </a:t>
            </a:r>
            <a:r>
              <a:rPr lang="en-US" sz="4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</a:t>
            </a:r>
            <a:endParaRPr lang="ar-EG" sz="4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203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906938" y="193040"/>
            <a:ext cx="5460273" cy="83892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sz="5400" dirty="0" smtClean="0">
                <a:solidFill>
                  <a:schemeClr val="accent2"/>
                </a:solidFill>
              </a:rPr>
              <a:t>Pesudo code</a:t>
            </a:r>
            <a:endParaRPr lang="ar-EG" sz="54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8" y="1031965"/>
            <a:ext cx="10935762" cy="51206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13372" y="1031966"/>
            <a:ext cx="2842391" cy="9927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DFS use stack data structure(FILO) </a:t>
            </a:r>
            <a:endParaRPr lang="ar-EG" sz="20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8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6" b="3503"/>
          <a:stretch/>
        </p:blipFill>
        <p:spPr>
          <a:xfrm>
            <a:off x="287382" y="1045029"/>
            <a:ext cx="11116491" cy="5421085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287382" y="206104"/>
            <a:ext cx="5460273" cy="838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288000" tIns="45720" rIns="91440" bIns="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solidFill>
                  <a:schemeClr val="accent2"/>
                </a:solidFill>
              </a:rPr>
              <a:t>code</a:t>
            </a:r>
            <a:endParaRPr lang="ar-EG" sz="5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6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Medium maze</a:t>
            </a:r>
            <a:endParaRPr lang="en-US" dirty="0"/>
          </a:p>
          <a:p>
            <a:pPr algn="l" rtl="0"/>
            <a:r>
              <a:rPr lang="en-US" b="1" dirty="0"/>
              <a:t>    Path cost: 116</a:t>
            </a:r>
            <a:endParaRPr lang="en-US" dirty="0"/>
          </a:p>
          <a:p>
            <a:pPr algn="l" rtl="0"/>
            <a:r>
              <a:rPr lang="en-US" b="1" dirty="0"/>
              <a:t>    Node expanded: 138</a:t>
            </a:r>
            <a:endParaRPr lang="en-US" dirty="0"/>
          </a:p>
          <a:p>
            <a:pPr algn="l"/>
            <a:endParaRPr lang="ar-EG" dirty="0"/>
          </a:p>
        </p:txBody>
      </p:sp>
      <p:pic>
        <p:nvPicPr>
          <p:cNvPr id="10" name="Chart Placeholder 9"/>
          <p:cNvPicPr>
            <a:picLocks noGrp="1" noChangeAspect="1"/>
          </p:cNvPicPr>
          <p:nvPr>
            <p:ph type="chart" sz="quarter" idx="10"/>
          </p:nvPr>
        </p:nvPicPr>
        <p:blipFill rotWithShape="1">
          <a:blip r:embed="rId2"/>
          <a:srcRect t="1102"/>
          <a:stretch/>
        </p:blipFill>
        <p:spPr>
          <a:xfrm>
            <a:off x="5153297" y="1672045"/>
            <a:ext cx="6137105" cy="4587511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494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b="1" dirty="0"/>
              <a:t>Big maze</a:t>
            </a:r>
            <a:endParaRPr lang="en-US" dirty="0"/>
          </a:p>
          <a:p>
            <a:pPr algn="l" rtl="0"/>
            <a:r>
              <a:rPr lang="en-US" b="1" dirty="0"/>
              <a:t>    Path cost: 238</a:t>
            </a:r>
            <a:endParaRPr lang="en-US" dirty="0"/>
          </a:p>
          <a:p>
            <a:pPr algn="l" rtl="0"/>
            <a:r>
              <a:rPr lang="en-US" b="1" dirty="0"/>
              <a:t>    Node expanded: 329</a:t>
            </a:r>
            <a:endParaRPr lang="en-US" dirty="0"/>
          </a:p>
          <a:p>
            <a:pPr algn="l"/>
            <a:endParaRPr lang="ar-EG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470263"/>
            <a:ext cx="5153297" cy="74458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0" rtlCol="0" anchor="b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 Result </a:t>
            </a:r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code</a:t>
            </a:r>
            <a:endParaRPr lang="ar-E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42171" y="274320"/>
            <a:ext cx="114953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422" y="1655284"/>
            <a:ext cx="6182662" cy="478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40343A-75DB-4E03-95EA-4A75BA0D7FF2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733</Words>
  <Application>Microsoft Office PowerPoint</Application>
  <PresentationFormat>Widescreen</PresentationFormat>
  <Paragraphs>233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Arial Black</vt:lpstr>
      <vt:lpstr>Calibri</vt:lpstr>
      <vt:lpstr>Calibri Light</vt:lpstr>
      <vt:lpstr>CiscoSans ExtraLight</vt:lpstr>
      <vt:lpstr>CMSY10</vt:lpstr>
      <vt:lpstr>Gill Sans SemiBold</vt:lpstr>
      <vt:lpstr>TeXPalladioL-SC</vt:lpstr>
      <vt:lpstr>Times New Roman</vt:lpstr>
      <vt:lpstr>TimesNewRomanPSMT</vt:lpstr>
      <vt:lpstr>URWPalladioL-Roma</vt:lpstr>
      <vt:lpstr>Wingdings</vt:lpstr>
      <vt:lpstr>Office Theme</vt:lpstr>
      <vt:lpstr>Pacman search</vt:lpstr>
      <vt:lpstr>Contents:</vt:lpstr>
      <vt:lpstr>introduction</vt:lpstr>
      <vt:lpstr>Search with Single dot(goal) </vt:lpstr>
      <vt:lpstr>1-Depth First Search</vt:lpstr>
      <vt:lpstr>Pesudo code</vt:lpstr>
      <vt:lpstr>PowerPoint Presentation</vt:lpstr>
      <vt:lpstr>PowerPoint Presentation</vt:lpstr>
      <vt:lpstr>PowerPoint Presentation</vt:lpstr>
      <vt:lpstr>PowerPoint Presentation</vt:lpstr>
      <vt:lpstr>2- breadth First Search</vt:lpstr>
      <vt:lpstr>Pesudo code</vt:lpstr>
      <vt:lpstr>PowerPoint Presentation</vt:lpstr>
      <vt:lpstr>PowerPoint Presentation</vt:lpstr>
      <vt:lpstr>PowerPoint Presentation</vt:lpstr>
      <vt:lpstr>PowerPoint Presentation</vt:lpstr>
      <vt:lpstr>3- A*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4- Greedy Best 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with multiple dots(goals) </vt:lpstr>
      <vt:lpstr>Using A* search</vt:lpstr>
      <vt:lpstr>PowerPoint Presentation</vt:lpstr>
      <vt:lpstr>PowerPoint Presentation</vt:lpstr>
      <vt:lpstr>PowerPoint Presentation</vt:lpstr>
      <vt:lpstr> BFS search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2021-11-22T19:38:50Z</dcterms:created>
  <dcterms:modified xsi:type="dcterms:W3CDTF">2021-11-23T12:04:30Z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